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4" r:id="rId4"/>
    <p:sldId id="265" r:id="rId5"/>
    <p:sldId id="26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972D-F023-6473-D23A-7104F5618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622F5-0734-E0FE-5147-F68A41CA6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0FAFE-D828-D054-8904-2A8ACAB8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EE49D-C9B8-FD84-9575-8E7E3E924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4872E-9E1E-36C1-5292-E148A6F93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87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A78D-8B40-91F6-5521-BC2CC211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FF772-2F2B-2CDB-DCD8-EC24E5A9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6A950-C52B-8F40-EBD9-832B3F22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A553A-49CB-0697-0450-EDA9D5DA0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47712-B328-3BE9-5E12-705E3DC4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8953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5CC8C1-56E2-1425-BFA9-A65379A5E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E49E1-C559-81B2-E342-B3E1CFAB5C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21DB3-4ABC-2824-3CC1-5FA21874A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69810-BCC0-8CFE-D7C6-ED8C8C229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7449E-D335-A9D7-521F-B7FCBCA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66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54CF-4F05-A9AC-11A0-61AD6FE8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E2E58-22C4-3293-E186-FCE3D9A31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4AD11-4080-939E-959D-313D5708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0685E-38AC-C73C-A43C-16010D81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48A5-2C8F-0DBD-527D-A84E8CCD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798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0434-EA43-B2EA-2B9B-FCF0445FE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8B789-AA50-D5AB-CC0B-E779618EF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32785-0C3E-778A-2C43-028E875B4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76E7E-5E5D-8FFF-A28A-D77FC9F8A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E1EB-FAF2-A020-E45E-7B708431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22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A50B-F765-0950-AB34-0CCB8AE6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66E6-5977-1D78-5326-E97FD3D42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3A27B-48A4-D523-1655-994829F59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AF971-CF26-FCA4-047C-763DB874A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B5FD7-C5CC-48E2-2915-E8F58836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7C089-799D-77C5-0F00-3D2B752F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892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61AC-C891-0816-C5F5-DE0242C6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17309-6D47-796F-245E-9ABCD64A2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6104D-208B-C167-6604-EFD466A77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3C3455-2A0E-6C98-0E35-ECFA6A6E0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064AB-2F3E-3299-FC9D-1D948C0BA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3C78D2-2228-0413-B95D-E58FD90B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DFD7A-C044-45B1-BBF9-C410E444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1484A8-6274-1D14-F42D-95BFD1CE5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66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52B4-8D20-C2E9-5372-D6C5F5AE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B2118-DB0A-22EF-B13E-E24CF587C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C2756-079A-CE6C-5104-3B7CAD6ED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79AD4-E8D6-4F48-AA02-9D0C1479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1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F3F36-CD05-242B-EEFD-1F3C9251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20A46-6A9E-F5EB-0A25-B547B1C3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FE316-153D-C33E-B0BC-B031A6BA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38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77FA-F897-0F1A-7DDE-FFCD0FB6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B507C-B3C1-8758-EFA4-40048E65E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F7BAD-46F1-3DD7-0173-811A6AE00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F7D14-D108-E842-6252-7295A9C43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AD1AE-F384-8DD5-84DA-D5D10C938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6CA08-CAB4-D6CA-D51B-4A10C3D2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99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AB23-D416-7F8F-876F-227DE4E74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7A130-A1BC-3832-D38E-981605980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DA24F6-E9ED-4076-739B-5DC1AB7A8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E9E925-180D-9104-E7C3-D33DCA60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D88A1-05BF-4609-2A62-B30423C0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583DB-DBE2-B15B-54AC-161BB8BB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16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DA93FF-2A60-4E14-81E2-175A18BFF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AF618-699C-90C6-6369-7D936E4C2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8AA36-8018-CE46-E821-5EE8A9D22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67544-4164-4142-8C18-E608791BF1D7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0772A-8F9D-A159-363E-A977029E1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8BD26-4CB7-C6B8-C6BC-95E83FEA2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C649C-1F12-4B1B-8D0E-BF17D1B65A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09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51C235-79BF-E669-1069-BC3470A4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313316" y="1970165"/>
            <a:ext cx="7824567" cy="101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91"/>
              </a:lnSpc>
            </a:pPr>
            <a:r>
              <a:rPr lang="en-US" sz="7200">
                <a:solidFill>
                  <a:srgbClr val="FF3131"/>
                </a:solidFill>
                <a:latin typeface="Modern No. 20" panose="02070704070505020303" pitchFamily="18" charset="0"/>
                <a:ea typeface="The Seasons"/>
                <a:cs typeface="The Seasons"/>
                <a:sym typeface="The Seasons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3317" y="2978165"/>
            <a:ext cx="5866934" cy="1350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334">
                <a:solidFill>
                  <a:srgbClr val="183C3D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The Online Story Platform is a web app for </a:t>
            </a:r>
            <a:r>
              <a:rPr lang="en-US" sz="3334" b="1">
                <a:solidFill>
                  <a:srgbClr val="1800AD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readers</a:t>
            </a:r>
            <a:r>
              <a:rPr lang="en-US" sz="3334">
                <a:solidFill>
                  <a:srgbClr val="183C3D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, </a:t>
            </a:r>
            <a:r>
              <a:rPr lang="en-US" sz="3334" b="1">
                <a:solidFill>
                  <a:srgbClr val="1800AD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authors</a:t>
            </a:r>
            <a:r>
              <a:rPr lang="en-US" sz="3334">
                <a:solidFill>
                  <a:srgbClr val="183C3D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, and </a:t>
            </a:r>
            <a:r>
              <a:rPr lang="en-US" sz="3334" b="1">
                <a:solidFill>
                  <a:srgbClr val="1800AD"/>
                </a:solidFill>
                <a:latin typeface="Baskerville Display PT Bold"/>
                <a:ea typeface="Baskerville Display PT Bold"/>
                <a:cs typeface="Baskerville Display PT Bold"/>
                <a:sym typeface="Baskerville Display PT Bold"/>
              </a:rPr>
              <a:t>admins</a:t>
            </a:r>
            <a:r>
              <a:rPr lang="en-US" sz="3334">
                <a:solidFill>
                  <a:srgbClr val="183C3D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300" y="4298125"/>
            <a:ext cx="3554731" cy="690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US" sz="3600" b="1">
                <a:solidFill>
                  <a:srgbClr val="FF3131"/>
                </a:solidFill>
                <a:latin typeface="Modern No. 20" panose="02070704070505020303" pitchFamily="18" charset="0"/>
                <a:ea typeface="The Seasons Bold"/>
                <a:cs typeface="The Seasons Bold"/>
                <a:sym typeface="The Seasons Bold"/>
              </a:rPr>
              <a:t>Tech Stack: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300" y="5132946"/>
            <a:ext cx="3554731" cy="15149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60610" lvl="1" indent="-230305" algn="ctr">
              <a:lnSpc>
                <a:spcPts val="2987"/>
              </a:lnSpc>
              <a:buFont typeface="Arial"/>
              <a:buChar char="•"/>
            </a:pPr>
            <a:r>
              <a:rPr lang="en-US" sz="2133">
                <a:solidFill>
                  <a:srgbClr val="000000"/>
                </a:solidFill>
                <a:latin typeface="Sitka Display" pitchFamily="2" charset="0"/>
                <a:ea typeface="The Seasons Bold"/>
                <a:cs typeface="The Seasons Bold"/>
                <a:sym typeface="The Seasons Bold"/>
              </a:rPr>
              <a:t>Flask (Python)</a:t>
            </a:r>
          </a:p>
          <a:p>
            <a:pPr marL="460610" lvl="1" indent="-230305" algn="ctr">
              <a:lnSpc>
                <a:spcPts val="2987"/>
              </a:lnSpc>
              <a:buFont typeface="Arial"/>
              <a:buChar char="•"/>
            </a:pPr>
            <a:r>
              <a:rPr lang="en-US" sz="2133">
                <a:solidFill>
                  <a:srgbClr val="000000"/>
                </a:solidFill>
                <a:latin typeface="Sitka Display" pitchFamily="2" charset="0"/>
                <a:ea typeface="The Seasons Bold"/>
                <a:cs typeface="The Seasons Bold"/>
                <a:sym typeface="The Seasons Bold"/>
              </a:rPr>
              <a:t>HTML, CSS,Bootstrap, JavaScript</a:t>
            </a:r>
          </a:p>
          <a:p>
            <a:pPr marL="460610" lvl="1" indent="-230305" algn="ctr">
              <a:lnSpc>
                <a:spcPts val="2987"/>
              </a:lnSpc>
              <a:buFont typeface="Arial"/>
              <a:buChar char="•"/>
            </a:pPr>
            <a:r>
              <a:rPr lang="en-US" sz="2133">
                <a:solidFill>
                  <a:srgbClr val="000000"/>
                </a:solidFill>
                <a:latin typeface="Sitka Display" pitchFamily="2" charset="0"/>
                <a:ea typeface="The Seasons Bold"/>
                <a:cs typeface="The Seasons Bold"/>
                <a:sym typeface="The Seasons Bold"/>
              </a:rPr>
              <a:t>SQL-based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8C0686-ADA0-E628-BA46-7379A6FE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6"/>
          <a:stretch>
            <a:fillRect/>
          </a:stretch>
        </p:blipFill>
        <p:spPr>
          <a:xfrm>
            <a:off x="10366638" y="1"/>
            <a:ext cx="1825360" cy="17737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FE3F73-BE63-6077-4595-4D8313A73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4834"/>
          <a:stretch>
            <a:fillRect/>
          </a:stretch>
        </p:blipFill>
        <p:spPr>
          <a:xfrm>
            <a:off x="8363697" y="1516673"/>
            <a:ext cx="1944276" cy="1912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D7C598-4DBE-1BA9-8104-E6FA043F0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" t="11394" r="3862" b="13939"/>
          <a:stretch>
            <a:fillRect/>
          </a:stretch>
        </p:blipFill>
        <p:spPr>
          <a:xfrm>
            <a:off x="6179091" y="3003605"/>
            <a:ext cx="2125941" cy="22124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0B25B25-D353-8898-8B79-7D28E8533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4" r="8485" b="11167"/>
          <a:stretch>
            <a:fillRect/>
          </a:stretch>
        </p:blipFill>
        <p:spPr>
          <a:xfrm>
            <a:off x="10366638" y="2959736"/>
            <a:ext cx="1804706" cy="220794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2A86087-F196-E4CD-850B-83C441210D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2" t="10834" r="12579" b="9000"/>
          <a:stretch>
            <a:fillRect/>
          </a:stretch>
        </p:blipFill>
        <p:spPr>
          <a:xfrm>
            <a:off x="7998252" y="5232697"/>
            <a:ext cx="2695822" cy="16253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07BE9A-EA77-CB45-C80A-BB56B3941A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15833" r="2488" b="14000"/>
          <a:stretch>
            <a:fillRect/>
          </a:stretch>
        </p:blipFill>
        <p:spPr>
          <a:xfrm>
            <a:off x="3878065" y="4526280"/>
            <a:ext cx="2232033" cy="23317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1DC19D7-9E81-2493-9F1A-18A936950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6" b="15333"/>
          <a:stretch>
            <a:fillRect/>
          </a:stretch>
        </p:blipFill>
        <p:spPr>
          <a:xfrm>
            <a:off x="4055400" y="-22095"/>
            <a:ext cx="4247382" cy="19123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431" y="2922122"/>
            <a:ext cx="2380451" cy="3627261"/>
            <a:chOff x="0" y="0"/>
            <a:chExt cx="952262" cy="1281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36859" y="0"/>
                  </a:moveTo>
                  <a:lnTo>
                    <a:pt x="915403" y="0"/>
                  </a:lnTo>
                  <a:cubicBezTo>
                    <a:pt x="925178" y="0"/>
                    <a:pt x="934554" y="3883"/>
                    <a:pt x="941466" y="10796"/>
                  </a:cubicBezTo>
                  <a:cubicBezTo>
                    <a:pt x="948379" y="17708"/>
                    <a:pt x="952262" y="27084"/>
                    <a:pt x="952262" y="36859"/>
                  </a:cubicBezTo>
                  <a:lnTo>
                    <a:pt x="952262" y="1244217"/>
                  </a:lnTo>
                  <a:cubicBezTo>
                    <a:pt x="952262" y="1253992"/>
                    <a:pt x="948379" y="1263368"/>
                    <a:pt x="941466" y="1270280"/>
                  </a:cubicBezTo>
                  <a:cubicBezTo>
                    <a:pt x="934554" y="1277193"/>
                    <a:pt x="925178" y="1281076"/>
                    <a:pt x="915403" y="1281076"/>
                  </a:cubicBezTo>
                  <a:lnTo>
                    <a:pt x="36859" y="1281076"/>
                  </a:lnTo>
                  <a:cubicBezTo>
                    <a:pt x="27084" y="1281076"/>
                    <a:pt x="17708" y="1277193"/>
                    <a:pt x="10796" y="1270280"/>
                  </a:cubicBezTo>
                  <a:cubicBezTo>
                    <a:pt x="3883" y="1263368"/>
                    <a:pt x="0" y="1253992"/>
                    <a:pt x="0" y="1244217"/>
                  </a:cubicBezTo>
                  <a:lnTo>
                    <a:pt x="0" y="36859"/>
                  </a:lnTo>
                  <a:cubicBezTo>
                    <a:pt x="0" y="27084"/>
                    <a:pt x="3883" y="17708"/>
                    <a:pt x="10796" y="10796"/>
                  </a:cubicBezTo>
                  <a:cubicBezTo>
                    <a:pt x="17708" y="3883"/>
                    <a:pt x="27084" y="0"/>
                    <a:pt x="36859" y="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1"/>
                </a:lnSpc>
              </a:pPr>
              <a:endParaRPr sz="120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7320" y="2169626"/>
            <a:ext cx="1957021" cy="1949376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0809" r="-2080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761018" y="4988732"/>
            <a:ext cx="2253878" cy="0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3499440" y="2922123"/>
            <a:ext cx="2380451" cy="3627260"/>
            <a:chOff x="0" y="0"/>
            <a:chExt cx="952262" cy="12810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36859" y="0"/>
                  </a:moveTo>
                  <a:lnTo>
                    <a:pt x="915403" y="0"/>
                  </a:lnTo>
                  <a:cubicBezTo>
                    <a:pt x="925178" y="0"/>
                    <a:pt x="934554" y="3883"/>
                    <a:pt x="941466" y="10796"/>
                  </a:cubicBezTo>
                  <a:cubicBezTo>
                    <a:pt x="948379" y="17708"/>
                    <a:pt x="952262" y="27084"/>
                    <a:pt x="952262" y="36859"/>
                  </a:cubicBezTo>
                  <a:lnTo>
                    <a:pt x="952262" y="1244217"/>
                  </a:lnTo>
                  <a:cubicBezTo>
                    <a:pt x="952262" y="1253992"/>
                    <a:pt x="948379" y="1263368"/>
                    <a:pt x="941466" y="1270280"/>
                  </a:cubicBezTo>
                  <a:cubicBezTo>
                    <a:pt x="934554" y="1277193"/>
                    <a:pt x="925178" y="1281076"/>
                    <a:pt x="915403" y="1281076"/>
                  </a:cubicBezTo>
                  <a:lnTo>
                    <a:pt x="36859" y="1281076"/>
                  </a:lnTo>
                  <a:cubicBezTo>
                    <a:pt x="27084" y="1281076"/>
                    <a:pt x="17708" y="1277193"/>
                    <a:pt x="10796" y="1270280"/>
                  </a:cubicBezTo>
                  <a:cubicBezTo>
                    <a:pt x="3883" y="1263368"/>
                    <a:pt x="0" y="1253992"/>
                    <a:pt x="0" y="1244217"/>
                  </a:cubicBezTo>
                  <a:lnTo>
                    <a:pt x="0" y="36859"/>
                  </a:lnTo>
                  <a:cubicBezTo>
                    <a:pt x="0" y="27084"/>
                    <a:pt x="3883" y="17708"/>
                    <a:pt x="10796" y="10796"/>
                  </a:cubicBezTo>
                  <a:cubicBezTo>
                    <a:pt x="17708" y="3883"/>
                    <a:pt x="27084" y="0"/>
                    <a:pt x="36859" y="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1"/>
                </a:lnSpc>
              </a:pPr>
              <a:endParaRPr sz="1200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742615" y="2169626"/>
            <a:ext cx="1957021" cy="1949376"/>
            <a:chOff x="0" y="0"/>
            <a:chExt cx="6502400" cy="6477000"/>
          </a:xfrm>
        </p:grpSpPr>
        <p:sp>
          <p:nvSpPr>
            <p:cNvPr id="16" name="Freeform 1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30057" r="-30057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1" name="AutoShape 21"/>
          <p:cNvSpPr/>
          <p:nvPr/>
        </p:nvSpPr>
        <p:spPr>
          <a:xfrm>
            <a:off x="3574658" y="4988732"/>
            <a:ext cx="2253878" cy="0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6312595" y="2922123"/>
            <a:ext cx="2380451" cy="3627260"/>
            <a:chOff x="0" y="0"/>
            <a:chExt cx="952262" cy="12810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36859" y="0"/>
                  </a:moveTo>
                  <a:lnTo>
                    <a:pt x="915403" y="0"/>
                  </a:lnTo>
                  <a:cubicBezTo>
                    <a:pt x="925178" y="0"/>
                    <a:pt x="934554" y="3883"/>
                    <a:pt x="941466" y="10796"/>
                  </a:cubicBezTo>
                  <a:cubicBezTo>
                    <a:pt x="948379" y="17708"/>
                    <a:pt x="952262" y="27084"/>
                    <a:pt x="952262" y="36859"/>
                  </a:cubicBezTo>
                  <a:lnTo>
                    <a:pt x="952262" y="1244217"/>
                  </a:lnTo>
                  <a:cubicBezTo>
                    <a:pt x="952262" y="1253992"/>
                    <a:pt x="948379" y="1263368"/>
                    <a:pt x="941466" y="1270280"/>
                  </a:cubicBezTo>
                  <a:cubicBezTo>
                    <a:pt x="934554" y="1277193"/>
                    <a:pt x="925178" y="1281076"/>
                    <a:pt x="915403" y="1281076"/>
                  </a:cubicBezTo>
                  <a:lnTo>
                    <a:pt x="36859" y="1281076"/>
                  </a:lnTo>
                  <a:cubicBezTo>
                    <a:pt x="27084" y="1281076"/>
                    <a:pt x="17708" y="1277193"/>
                    <a:pt x="10796" y="1270280"/>
                  </a:cubicBezTo>
                  <a:cubicBezTo>
                    <a:pt x="3883" y="1263368"/>
                    <a:pt x="0" y="1253992"/>
                    <a:pt x="0" y="1244217"/>
                  </a:cubicBezTo>
                  <a:lnTo>
                    <a:pt x="0" y="36859"/>
                  </a:lnTo>
                  <a:cubicBezTo>
                    <a:pt x="0" y="27084"/>
                    <a:pt x="3883" y="17708"/>
                    <a:pt x="10796" y="10796"/>
                  </a:cubicBezTo>
                  <a:cubicBezTo>
                    <a:pt x="17708" y="3883"/>
                    <a:pt x="27084" y="0"/>
                    <a:pt x="36859" y="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1"/>
                </a:lnSpc>
              </a:pPr>
              <a:endParaRPr sz="1200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6569153" y="2200832"/>
            <a:ext cx="1957021" cy="1949376"/>
            <a:chOff x="0" y="0"/>
            <a:chExt cx="6502400" cy="6477000"/>
          </a:xfrm>
        </p:grpSpPr>
        <p:sp>
          <p:nvSpPr>
            <p:cNvPr id="26" name="Freeform 2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3355" r="-23355"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1" name="AutoShape 31"/>
          <p:cNvSpPr/>
          <p:nvPr/>
        </p:nvSpPr>
        <p:spPr>
          <a:xfrm>
            <a:off x="6387812" y="4988732"/>
            <a:ext cx="2253878" cy="0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Group 32"/>
          <p:cNvGrpSpPr/>
          <p:nvPr/>
        </p:nvGrpSpPr>
        <p:grpSpPr>
          <a:xfrm>
            <a:off x="9137680" y="2922123"/>
            <a:ext cx="2380451" cy="3627260"/>
            <a:chOff x="0" y="0"/>
            <a:chExt cx="952262" cy="128107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52262" cy="1281076"/>
            </a:xfrm>
            <a:custGeom>
              <a:avLst/>
              <a:gdLst/>
              <a:ahLst/>
              <a:cxnLst/>
              <a:rect l="l" t="t" r="r" b="b"/>
              <a:pathLst>
                <a:path w="952262" h="1281076">
                  <a:moveTo>
                    <a:pt x="36859" y="0"/>
                  </a:moveTo>
                  <a:lnTo>
                    <a:pt x="915403" y="0"/>
                  </a:lnTo>
                  <a:cubicBezTo>
                    <a:pt x="925178" y="0"/>
                    <a:pt x="934554" y="3883"/>
                    <a:pt x="941466" y="10796"/>
                  </a:cubicBezTo>
                  <a:cubicBezTo>
                    <a:pt x="948379" y="17708"/>
                    <a:pt x="952262" y="27084"/>
                    <a:pt x="952262" y="36859"/>
                  </a:cubicBezTo>
                  <a:lnTo>
                    <a:pt x="952262" y="1244217"/>
                  </a:lnTo>
                  <a:cubicBezTo>
                    <a:pt x="952262" y="1253992"/>
                    <a:pt x="948379" y="1263368"/>
                    <a:pt x="941466" y="1270280"/>
                  </a:cubicBezTo>
                  <a:cubicBezTo>
                    <a:pt x="934554" y="1277193"/>
                    <a:pt x="925178" y="1281076"/>
                    <a:pt x="915403" y="1281076"/>
                  </a:cubicBezTo>
                  <a:lnTo>
                    <a:pt x="36859" y="1281076"/>
                  </a:lnTo>
                  <a:cubicBezTo>
                    <a:pt x="27084" y="1281076"/>
                    <a:pt x="17708" y="1277193"/>
                    <a:pt x="10796" y="1270280"/>
                  </a:cubicBezTo>
                  <a:cubicBezTo>
                    <a:pt x="3883" y="1263368"/>
                    <a:pt x="0" y="1253992"/>
                    <a:pt x="0" y="1244217"/>
                  </a:cubicBezTo>
                  <a:lnTo>
                    <a:pt x="0" y="36859"/>
                  </a:lnTo>
                  <a:cubicBezTo>
                    <a:pt x="0" y="27084"/>
                    <a:pt x="3883" y="17708"/>
                    <a:pt x="10796" y="10796"/>
                  </a:cubicBezTo>
                  <a:cubicBezTo>
                    <a:pt x="17708" y="3883"/>
                    <a:pt x="27084" y="0"/>
                    <a:pt x="36859" y="0"/>
                  </a:cubicBezTo>
                  <a:close/>
                </a:path>
              </a:pathLst>
            </a:custGeom>
            <a:solidFill>
              <a:srgbClr val="DFD3C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952262" cy="130965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01"/>
                </a:lnSpc>
              </a:pPr>
              <a:endParaRPr sz="1200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>
            <a:off x="9382307" y="2169626"/>
            <a:ext cx="1957021" cy="1949376"/>
            <a:chOff x="0" y="0"/>
            <a:chExt cx="6502400" cy="6477000"/>
          </a:xfrm>
        </p:grpSpPr>
        <p:sp>
          <p:nvSpPr>
            <p:cNvPr id="36" name="Freeform 3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3293" r="-23293"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1" name="AutoShape 41"/>
          <p:cNvSpPr/>
          <p:nvPr/>
        </p:nvSpPr>
        <p:spPr>
          <a:xfrm>
            <a:off x="9200967" y="4988732"/>
            <a:ext cx="2253878" cy="0"/>
          </a:xfrm>
          <a:prstGeom prst="line">
            <a:avLst/>
          </a:prstGeom>
          <a:ln w="38100" cap="flat">
            <a:solidFill>
              <a:srgbClr val="FD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42"/>
          <p:cNvSpPr txBox="1"/>
          <p:nvPr/>
        </p:nvSpPr>
        <p:spPr>
          <a:xfrm>
            <a:off x="3145882" y="488804"/>
            <a:ext cx="5991798" cy="1420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5"/>
              </a:lnSpc>
              <a:spcBef>
                <a:spcPct val="0"/>
              </a:spcBef>
            </a:pPr>
            <a:r>
              <a:rPr lang="en-IN" sz="3600" b="1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Role-Based Objectives</a:t>
            </a:r>
            <a:endParaRPr lang="en-US" sz="3600" b="1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  <a:ea typeface="TAN Pearl"/>
              <a:cs typeface="TAN Pearl"/>
              <a:sym typeface="TAN Pearl"/>
            </a:endParaRPr>
          </a:p>
          <a:p>
            <a:pPr algn="ctr">
              <a:lnSpc>
                <a:spcPts val="5755"/>
              </a:lnSpc>
              <a:spcBef>
                <a:spcPct val="0"/>
              </a:spcBef>
            </a:pPr>
            <a:endParaRPr lang="en-US" sz="3509">
              <a:solidFill>
                <a:srgbClr val="000000"/>
              </a:solidFill>
              <a:latin typeface="TAN Pearl"/>
              <a:ea typeface="TAN Pearl"/>
              <a:cs typeface="TAN Pearl"/>
              <a:sym typeface="TAN Pearl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987189" y="4327829"/>
            <a:ext cx="1777673" cy="54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  <a:spcBef>
                <a:spcPct val="0"/>
              </a:spcBef>
            </a:pPr>
            <a:r>
              <a:rPr lang="en-IN" sz="2800" b="1">
                <a:latin typeface="Modern No. 20" panose="02070704070505020303" pitchFamily="18" charset="0"/>
              </a:rPr>
              <a:t>Authors</a:t>
            </a:r>
          </a:p>
          <a:p>
            <a:pPr algn="ctr">
              <a:lnSpc>
                <a:spcPts val="2235"/>
              </a:lnSpc>
              <a:spcBef>
                <a:spcPct val="0"/>
              </a:spcBef>
            </a:pPr>
            <a:endParaRPr lang="en-US" sz="1596" b="1" i="1" spc="-31">
              <a:solidFill>
                <a:srgbClr val="010101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61019" y="5282161"/>
            <a:ext cx="225387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3"/>
              </a:lnSpc>
              <a:spcBef>
                <a:spcPct val="0"/>
              </a:spcBef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"Create, publish, and monetize stories with powerful tools, reader feedback, and monetization options."</a:t>
            </a:r>
            <a:endParaRPr lang="en-US" sz="1600">
              <a:solidFill>
                <a:srgbClr val="01010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3800829" y="4327829"/>
            <a:ext cx="1777673" cy="30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  <a:spcBef>
                <a:spcPct val="0"/>
              </a:spcBef>
            </a:pPr>
            <a:r>
              <a:rPr lang="en-US" sz="2800" b="1" spc="-31">
                <a:solidFill>
                  <a:srgbClr val="010101"/>
                </a:solidFill>
                <a:latin typeface="Modern No. 20" panose="02070704070505020303" pitchFamily="18" charset="0"/>
                <a:ea typeface="Lora Bold Italics"/>
                <a:cs typeface="Lora Bold Italics"/>
                <a:sym typeface="Lora Bold Italics"/>
              </a:rPr>
              <a:t>Readers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527231" y="5282161"/>
            <a:ext cx="2301305" cy="774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3"/>
              </a:lnSpc>
              <a:spcBef>
                <a:spcPct val="0"/>
              </a:spcBef>
            </a:pPr>
            <a:r>
              <a:rPr lang="en-US" sz="1600"/>
              <a:t>"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Discover stories, personalize reading, save favorites, and join community discussions</a:t>
            </a:r>
            <a:r>
              <a:rPr lang="en-US" sz="1600"/>
              <a:t>."</a:t>
            </a:r>
            <a:endParaRPr lang="en-US" sz="1600">
              <a:solidFill>
                <a:srgbClr val="01010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6261240" y="4327829"/>
            <a:ext cx="2431806" cy="829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  <a:spcBef>
                <a:spcPct val="0"/>
              </a:spcBef>
            </a:pPr>
            <a:r>
              <a:rPr lang="en-IN" sz="2800" b="1">
                <a:latin typeface="Modern No. 20" panose="02070704070505020303" pitchFamily="18" charset="0"/>
              </a:rPr>
              <a:t>Community Users</a:t>
            </a:r>
          </a:p>
          <a:p>
            <a:pPr algn="ctr">
              <a:lnSpc>
                <a:spcPts val="2235"/>
              </a:lnSpc>
              <a:spcBef>
                <a:spcPct val="0"/>
              </a:spcBef>
            </a:pPr>
            <a:endParaRPr lang="en-US" sz="1596" b="1" i="1" spc="-31">
              <a:solidFill>
                <a:srgbClr val="010101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6387812" y="5282161"/>
            <a:ext cx="225387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3"/>
              </a:lnSpc>
              <a:spcBef>
                <a:spcPct val="0"/>
              </a:spcBef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"Join forums, take writing challenges, and collaborate in a vibrant creative community."</a:t>
            </a:r>
            <a:endParaRPr lang="en-US" sz="1600">
              <a:solidFill>
                <a:srgbClr val="01010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9200966" y="4327829"/>
            <a:ext cx="2380451" cy="547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5"/>
              </a:lnSpc>
              <a:spcBef>
                <a:spcPct val="0"/>
              </a:spcBef>
            </a:pPr>
            <a:r>
              <a:rPr lang="en-IN" sz="2800" b="1">
                <a:latin typeface="Modern No. 20" panose="02070704070505020303" pitchFamily="18" charset="0"/>
              </a:rPr>
              <a:t>Administrators</a:t>
            </a:r>
          </a:p>
          <a:p>
            <a:pPr algn="ctr">
              <a:lnSpc>
                <a:spcPts val="2235"/>
              </a:lnSpc>
              <a:spcBef>
                <a:spcPct val="0"/>
              </a:spcBef>
            </a:pPr>
            <a:endParaRPr lang="en-US" sz="1596" b="1" i="1" spc="-31">
              <a:solidFill>
                <a:srgbClr val="010101"/>
              </a:solidFill>
              <a:latin typeface="Lora Bold Italics"/>
              <a:ea typeface="Lora Bold Italics"/>
              <a:cs typeface="Lora Bold Italics"/>
              <a:sym typeface="Lora Bold Italics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9172691" y="5282161"/>
            <a:ext cx="225387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3"/>
              </a:lnSpc>
              <a:spcBef>
                <a:spcPct val="0"/>
              </a:spcBef>
            </a:pPr>
            <a:r>
              <a:rPr lang="en-US" sz="1600"/>
              <a:t>"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Ensure quality and safety with moderation tools, community analytics, and user support."</a:t>
            </a:r>
            <a:endParaRPr lang="en-US" sz="1600">
              <a:solidFill>
                <a:srgbClr val="010101"/>
              </a:solidFill>
              <a:latin typeface="Times New Roman" panose="02020603050405020304" pitchFamily="18" charset="0"/>
              <a:ea typeface="Lora"/>
              <a:cs typeface="Times New Roman" panose="02020603050405020304" pitchFamily="18" charset="0"/>
              <a:sym typeface="Lora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1680210" y="1436159"/>
            <a:ext cx="889254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14"/>
              </a:lnSpc>
              <a:spcBef>
                <a:spcPct val="0"/>
              </a:spcBef>
            </a:pPr>
            <a:r>
              <a:rPr lang="en-US" sz="2000">
                <a:latin typeface="Modern No. 20" panose="02070704070505020303" pitchFamily="18" charset="0"/>
              </a:rPr>
              <a:t>The platform defines clear objectives for each role - Readers, Authors, and Admins.</a:t>
            </a:r>
            <a:br>
              <a:rPr lang="en-US" sz="2000">
                <a:latin typeface="Modern No. 20" panose="02070704070505020303" pitchFamily="18" charset="0"/>
              </a:rPr>
            </a:br>
            <a:r>
              <a:rPr lang="en-US" sz="2000">
                <a:latin typeface="Modern No. 20" panose="02070704070505020303" pitchFamily="18" charset="0"/>
              </a:rPr>
              <a:t>This ensures a structured, engaging, and well-managed storytelling environment.</a:t>
            </a:r>
            <a:endParaRPr lang="en-US" sz="2000">
              <a:solidFill>
                <a:srgbClr val="010101"/>
              </a:solidFill>
              <a:latin typeface="Modern No. 20" panose="02070704070505020303" pitchFamily="18" charset="0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2C855-2C05-D5BC-42DB-530C463C2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1268730"/>
            <a:ext cx="11910060" cy="537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103ACA-AD84-709A-99FA-DD977940430E}"/>
              </a:ext>
            </a:extLst>
          </p:cNvPr>
          <p:cNvSpPr txBox="1"/>
          <p:nvPr/>
        </p:nvSpPr>
        <p:spPr>
          <a:xfrm>
            <a:off x="-788670" y="217170"/>
            <a:ext cx="13773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>
                <a:solidFill>
                  <a:srgbClr val="FF0000"/>
                </a:solidFill>
                <a:latin typeface="Modern No. 20" panose="02070704070505020303" pitchFamily="18" charset="0"/>
              </a:rPr>
              <a:t>DATABASE DESIGN &amp; ER MODEL</a:t>
            </a:r>
            <a:endParaRPr lang="en-US" sz="4800">
              <a:solidFill>
                <a:srgbClr val="FF0000"/>
              </a:solidFill>
              <a:latin typeface="Modern No. 20" panose="02070704070505020303" pitchFamily="18" charset="0"/>
              <a:ea typeface="The Seasons"/>
              <a:cs typeface="The Seasons"/>
              <a:sym typeface="The Seasons"/>
            </a:endParaRPr>
          </a:p>
          <a:p>
            <a:pPr algn="ctr"/>
            <a:endParaRPr lang="en-IN" sz="4800"/>
          </a:p>
        </p:txBody>
      </p:sp>
    </p:spTree>
    <p:extLst>
      <p:ext uri="{BB962C8B-B14F-4D97-AF65-F5344CB8AC3E}">
        <p14:creationId xmlns:p14="http://schemas.microsoft.com/office/powerpoint/2010/main" val="91853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BAA0F-7132-DE2F-63CB-4F181D077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E0B993-DADB-F17A-EB72-445D43DC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" y="1149408"/>
            <a:ext cx="5724014" cy="2895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B08CA-BF3A-8C7A-F8D4-D2B4D120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940" y="1182746"/>
            <a:ext cx="6008370" cy="2829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E0149D-CFCF-ACA4-6267-AE56A793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0" y="4260717"/>
            <a:ext cx="6206490" cy="2597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728F7-418D-DBD1-E930-1A0C5E94D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60717"/>
            <a:ext cx="5817870" cy="2597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6A03E1-DF42-B914-8DC9-7E616BF4B2D9}"/>
              </a:ext>
            </a:extLst>
          </p:cNvPr>
          <p:cNvSpPr txBox="1"/>
          <p:nvPr/>
        </p:nvSpPr>
        <p:spPr>
          <a:xfrm>
            <a:off x="1028700" y="137160"/>
            <a:ext cx="9475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>
                <a:solidFill>
                  <a:srgbClr val="C00000"/>
                </a:solidFill>
                <a:latin typeface="Modern No. 20" panose="02070704070505020303" pitchFamily="18" charset="0"/>
              </a:rPr>
              <a:t>LOGIN &amp; REGISTRATION FLOW</a:t>
            </a:r>
          </a:p>
        </p:txBody>
      </p:sp>
    </p:spTree>
    <p:extLst>
      <p:ext uri="{BB962C8B-B14F-4D97-AF65-F5344CB8AC3E}">
        <p14:creationId xmlns:p14="http://schemas.microsoft.com/office/powerpoint/2010/main" val="3662850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EFEF6-9006-8F59-9671-E07C3CB4C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63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143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Algerian</vt:lpstr>
      <vt:lpstr>Arial</vt:lpstr>
      <vt:lpstr>Baskerville Display PT</vt:lpstr>
      <vt:lpstr>Baskerville Display PT Bold</vt:lpstr>
      <vt:lpstr>Calibri</vt:lpstr>
      <vt:lpstr>Calibri Light</vt:lpstr>
      <vt:lpstr>Lora</vt:lpstr>
      <vt:lpstr>Lora Bold Italics</vt:lpstr>
      <vt:lpstr>Modern No. 20</vt:lpstr>
      <vt:lpstr>Sitka Display</vt:lpstr>
      <vt:lpstr>TAN Pearl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Pushpa Latha</dc:creator>
  <cp:lastModifiedBy>Pushpa Latha</cp:lastModifiedBy>
  <cp:revision>1</cp:revision>
  <dcterms:created xsi:type="dcterms:W3CDTF">2025-09-16T13:12:31Z</dcterms:created>
  <dcterms:modified xsi:type="dcterms:W3CDTF">2025-09-16T18:54:14Z</dcterms:modified>
</cp:coreProperties>
</file>